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6" r:id="rId5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Calibri" panose="020F0502020204030204"/>
      <p:regular r:id="rId33"/>
    </p:embeddedFont>
    <p:embeddedFont>
      <p:font typeface="Amatic SC" panose="00000500000000000000"/>
      <p:regular r:id="rId34"/>
      <p:bold r:id="rId35"/>
    </p:embeddedFont>
    <p:embeddedFont>
      <p:font typeface="Open Sans" panose="020B0606030504020204"/>
      <p:regular r:id="rId36"/>
      <p:bold r:id="rId37"/>
      <p:italic r:id="rId38"/>
      <p:boldItalic r:id="rId39"/>
    </p:embeddedFont>
    <p:embeddedFont>
      <p:font typeface="Comic Sans MS" panose="030F0702030302020204"/>
      <p:regular r:id="rId40"/>
      <p:bold r:id="rId41"/>
      <p:italic r:id="rId42"/>
      <p:boldItalic r:id="rId43"/>
    </p:embeddedFont>
    <p:embeddedFont>
      <p:font typeface="Gill Sans" panose="020B0502020104020203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565e543f02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5" name="Google Shape;305;g1565e543f02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15" name="Google Shape;3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24" name="Google Shape;3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32" name="Google Shape;3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37" name="Google Shape;3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4b708b6b4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14b708b6b4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4b708b6b4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14b708b6b4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4b708b6b4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14b708b6b41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4b708b6b4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14b708b6b41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565e543f02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565e543f02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565e543f02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1" name="Google Shape;241;g1565e543f02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4b708b6b4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14b708b6b4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4b708b6b4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14b708b6b41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442" name="Google Shape;4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448" name="Google Shape;4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65e543f02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1" name="Google Shape;251;g1565e543f02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65e543f02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g1565e543f02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65e543f02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" name="Google Shape;266;g1565e543f02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565e543f02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g1565e543f02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565e543f02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1" name="Google Shape;281;g1565e543f02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565e543f02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g1565e543f02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565e543f02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96;g1565e543f02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a de título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65e543f02_0_664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1565e543f02_0_66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g1565e543f02_0_66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1565e543f02_0_66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565e543f02_0_66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ítulo y texto vertical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65e543f02_0_7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1565e543f02_0_721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1565e543f02_0_72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1565e543f02_0_72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1565e543f02_0_72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ítulo vertical y texto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65e543f02_0_727"/>
          <p:cNvSpPr txBox="1">
            <a:spLocks noGrp="1"/>
          </p:cNvSpPr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1565e543f02_0_727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1565e543f02_0_72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1565e543f02_0_72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1565e543f02_0_72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a de título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65e543f02_0_73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1565e543f02_0_7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8" name="Google Shape;168;g1565e543f02_0_73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1565e543f02_0_73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1565e543f02_0_73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65e543f02_0_7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1565e543f02_0_74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g1565e543f02_0_74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1565e543f02_0_74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1565e543f02_0_74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Encabezado de sección">
  <p:cSld name="SECTION_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65e543f02_0_751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1565e543f02_0_75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g1565e543f02_0_75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1565e543f02_0_75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1565e543f02_0_75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os objetos">
  <p:cSld name="TWO_OBJEC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65e543f02_0_7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1565e543f02_0_75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6" name="Google Shape;186;g1565e543f02_0_757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7" name="Google Shape;187;g1565e543f02_0_75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1565e543f02_0_75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1565e543f02_0_75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ción">
  <p:cSld name="TWO_OBJECTS_WITH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65e543f02_0_76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1565e543f02_0_76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93" name="Google Shape;193;g1565e543f02_0_76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4" name="Google Shape;194;g1565e543f02_0_764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95" name="Google Shape;195;g1565e543f02_0_764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6" name="Google Shape;196;g1565e543f02_0_76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1565e543f02_0_76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1565e543f02_0_76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ólo el título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565e543f02_0_77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1565e543f02_0_77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1565e543f02_0_77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1565e543f02_0_77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En blanco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565e543f02_0_77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1565e543f02_0_77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1565e543f02_0_77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ido con título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565e543f02_0_782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1565e543f02_0_782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g1565e543f02_0_782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2" name="Google Shape;212;g1565e543f02_0_78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1565e543f02_0_78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1565e543f02_0_78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65e543f02_0_6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565e543f02_0_67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1565e543f02_0_67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565e543f02_0_67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565e543f02_0_67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n con título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565e543f02_0_78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1565e543f02_0_78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g1565e543f02_0_78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9" name="Google Shape;219;g1565e543f02_0_78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g1565e543f02_0_78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1565e543f02_0_78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ítulo y texto vertical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565e543f02_0_79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1565e543f02_0_796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g1565e543f02_0_79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1565e543f02_0_79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1565e543f02_0_79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ítulo vertical y texto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565e543f02_0_802"/>
          <p:cNvSpPr txBox="1">
            <a:spLocks noGrp="1"/>
          </p:cNvSpPr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g1565e543f02_0_802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g1565e543f02_0_80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g1565e543f02_0_80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g1565e543f02_0_80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/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/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Encabezado de sección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565e543f02_0_676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1565e543f02_0_67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1565e543f02_0_67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1565e543f02_0_67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565e543f02_0_67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os objetos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65e543f02_0_68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1565e543f02_0_68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g1565e543f02_0_682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g1565e543f02_0_68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1565e543f02_0_68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1565e543f02_0_68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ción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65e543f02_0_68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1565e543f02_0_68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18" name="Google Shape;118;g1565e543f02_0_68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g1565e543f02_0_689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20" name="Google Shape;120;g1565e543f02_0_689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g1565e543f02_0_68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1565e543f02_0_68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1565e543f02_0_68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Sólo el título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65e543f02_0_69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1565e543f02_0_69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565e543f02_0_69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1565e543f02_0_69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En blanco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65e543f02_0_70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1565e543f02_0_70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1565e543f02_0_70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ido con título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65e543f02_0_707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1565e543f02_0_70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1565e543f02_0_707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g1565e543f02_0_70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565e543f02_0_70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1565e543f02_0_70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n con título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65e543f02_0_71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1565e543f02_0_7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565e543f02_0_71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g1565e543f02_0_71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1565e543f02_0_71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1565e543f02_0_71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9" Type="http://schemas.openxmlformats.org/officeDocument/2006/relationships/theme" Target="../theme/theme3.xml"/><Relationship Id="rId18" Type="http://schemas.openxmlformats.org/officeDocument/2006/relationships/image" Target="../media/image2.jpeg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65e543f02_0_65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1565e543f02_0_65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7" name="Google Shape;87;g1565e543f02_0_65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8" name="Google Shape;88;g1565e543f02_0_65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9" name="Google Shape;89;g1565e543f02_0_65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65e543f02_0_7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g1565e543f02_0_73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62" name="Google Shape;162;g1565e543f02_0_73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63" name="Google Shape;163;g1565e543f02_0_73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64" name="Google Shape;164;g1565e543f02_0_73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/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/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3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35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35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9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g1565e543f02_0_603"/>
          <p:cNvGrpSpPr/>
          <p:nvPr/>
        </p:nvGrpSpPr>
        <p:grpSpPr>
          <a:xfrm>
            <a:off x="1391533" y="836728"/>
            <a:ext cx="9409668" cy="5184705"/>
            <a:chOff x="611560" y="572587"/>
            <a:chExt cx="6827010" cy="4546790"/>
          </a:xfrm>
        </p:grpSpPr>
        <p:pic>
          <p:nvPicPr>
            <p:cNvPr id="308" name="Google Shape;308;g1565e543f02_0_603" descr="http://interactivejungle.com/wp-content/uploads/2012/03/newzealand_jungle.jpg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11560" y="572587"/>
              <a:ext cx="6827010" cy="4546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g1565e543f02_0_603" descr="http://warriorsoflife.altervista.org/img_blog/tigri/tigr.gif"/>
            <p:cNvPicPr preferRelativeResize="0"/>
            <p:nvPr/>
          </p:nvPicPr>
          <p:blipFill rotWithShape="1">
            <a:blip r:embed="rId2"/>
            <a:srcRect b="10418"/>
            <a:stretch>
              <a:fillRect/>
            </a:stretch>
          </p:blipFill>
          <p:spPr>
            <a:xfrm>
              <a:off x="1835696" y="3347622"/>
              <a:ext cx="1368152" cy="15871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" name="Google Shape;310;g1565e543f02_0_60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48672" y="-27375"/>
            <a:ext cx="12192002" cy="69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65e543f02_0_603"/>
          <p:cNvSpPr txBox="1"/>
          <p:nvPr/>
        </p:nvSpPr>
        <p:spPr>
          <a:xfrm>
            <a:off x="2159563" y="5777388"/>
            <a:ext cx="8544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It’s a </a:t>
            </a:r>
            <a:r>
              <a:rPr lang="en-US" sz="6600" b="0" i="0" u="none" strike="noStrike" cap="none">
                <a:solidFill>
                  <a:srgbClr val="00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jungle</a:t>
            </a:r>
            <a:endParaRPr sz="6600" b="0" i="0" u="none" strike="noStrike" cap="none">
              <a:solidFill>
                <a:srgbClr val="00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12" name="Google Shape;312;g1565e543f02_0_603" descr="http://3.bp.blogspot.com/-6fVZ60J_oh8/UJhryYZmfkI/AAAAAAAABPo/Ifi_EKH_Uwg/s1600/EL+LORO+SABIO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"/>
          <p:cNvPicPr preferRelativeResize="0"/>
          <p:nvPr/>
        </p:nvPicPr>
        <p:blipFill rotWithShape="1">
          <a:blip r:embed="rId1"/>
          <a:srcRect l="12342" t="12306" r="16315" b="17330"/>
          <a:stretch>
            <a:fillRect/>
          </a:stretch>
        </p:blipFill>
        <p:spPr>
          <a:xfrm flipH="1">
            <a:off x="1083250" y="3008000"/>
            <a:ext cx="2811782" cy="29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392475" y="1598625"/>
            <a:ext cx="3769375" cy="26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"/>
          <p:cNvPicPr preferRelativeResize="0"/>
          <p:nvPr/>
        </p:nvPicPr>
        <p:blipFill rotWithShape="1">
          <a:blip r:embed="rId3"/>
          <a:srcRect l="23732" t="10164" r="24732" b="68946"/>
          <a:stretch>
            <a:fillRect/>
          </a:stretch>
        </p:blipFill>
        <p:spPr>
          <a:xfrm>
            <a:off x="3826350" y="754875"/>
            <a:ext cx="4544650" cy="376932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"/>
          <p:cNvSpPr/>
          <p:nvPr/>
        </p:nvSpPr>
        <p:spPr>
          <a:xfrm>
            <a:off x="3486100" y="4691525"/>
            <a:ext cx="5219829" cy="1570122"/>
          </a:xfrm>
          <a:custGeom>
            <a:avLst/>
            <a:gdLst/>
            <a:ahLst/>
            <a:cxnLst/>
            <a:rect l="l" t="t" r="r" b="b"/>
            <a:pathLst>
              <a:path w="5219829" h="5509200" extrusionOk="0">
                <a:moveTo>
                  <a:pt x="0" y="0"/>
                </a:moveTo>
                <a:cubicBezTo>
                  <a:pt x="238495" y="-29892"/>
                  <a:pt x="327264" y="52800"/>
                  <a:pt x="579981" y="0"/>
                </a:cubicBezTo>
                <a:cubicBezTo>
                  <a:pt x="832698" y="-52800"/>
                  <a:pt x="980268" y="48781"/>
                  <a:pt x="1159962" y="0"/>
                </a:cubicBezTo>
                <a:cubicBezTo>
                  <a:pt x="1339656" y="-48781"/>
                  <a:pt x="1597717" y="77316"/>
                  <a:pt x="1844340" y="0"/>
                </a:cubicBezTo>
                <a:cubicBezTo>
                  <a:pt x="2090963" y="-77316"/>
                  <a:pt x="2229894" y="44554"/>
                  <a:pt x="2528717" y="0"/>
                </a:cubicBezTo>
                <a:cubicBezTo>
                  <a:pt x="2827540" y="-44554"/>
                  <a:pt x="3024804" y="20284"/>
                  <a:pt x="3160896" y="0"/>
                </a:cubicBezTo>
                <a:cubicBezTo>
                  <a:pt x="3296988" y="-20284"/>
                  <a:pt x="3495403" y="10059"/>
                  <a:pt x="3584283" y="0"/>
                </a:cubicBezTo>
                <a:cubicBezTo>
                  <a:pt x="3673163" y="-10059"/>
                  <a:pt x="3936034" y="37622"/>
                  <a:pt x="4216462" y="0"/>
                </a:cubicBezTo>
                <a:cubicBezTo>
                  <a:pt x="4496890" y="-37622"/>
                  <a:pt x="4537209" y="44912"/>
                  <a:pt x="4692046" y="0"/>
                </a:cubicBezTo>
                <a:cubicBezTo>
                  <a:pt x="4846883" y="-44912"/>
                  <a:pt x="5111890" y="57130"/>
                  <a:pt x="5219829" y="0"/>
                </a:cubicBezTo>
                <a:cubicBezTo>
                  <a:pt x="5234437" y="140555"/>
                  <a:pt x="5170602" y="367657"/>
                  <a:pt x="5219829" y="495828"/>
                </a:cubicBezTo>
                <a:cubicBezTo>
                  <a:pt x="5269056" y="623999"/>
                  <a:pt x="5182060" y="742467"/>
                  <a:pt x="5219829" y="936564"/>
                </a:cubicBezTo>
                <a:cubicBezTo>
                  <a:pt x="5257598" y="1130661"/>
                  <a:pt x="5209976" y="1350864"/>
                  <a:pt x="5219829" y="1487484"/>
                </a:cubicBezTo>
                <a:cubicBezTo>
                  <a:pt x="5229682" y="1624104"/>
                  <a:pt x="5186201" y="1812814"/>
                  <a:pt x="5219829" y="1983312"/>
                </a:cubicBezTo>
                <a:cubicBezTo>
                  <a:pt x="5253457" y="2153810"/>
                  <a:pt x="5216896" y="2294426"/>
                  <a:pt x="5219829" y="2479140"/>
                </a:cubicBezTo>
                <a:cubicBezTo>
                  <a:pt x="5222762" y="2663854"/>
                  <a:pt x="5217534" y="2733499"/>
                  <a:pt x="5219829" y="2974968"/>
                </a:cubicBezTo>
                <a:cubicBezTo>
                  <a:pt x="5222124" y="3216437"/>
                  <a:pt x="5208868" y="3371351"/>
                  <a:pt x="5219829" y="3470796"/>
                </a:cubicBezTo>
                <a:cubicBezTo>
                  <a:pt x="5230790" y="3570241"/>
                  <a:pt x="5176276" y="3871833"/>
                  <a:pt x="5219829" y="4021716"/>
                </a:cubicBezTo>
                <a:cubicBezTo>
                  <a:pt x="5263382" y="4171599"/>
                  <a:pt x="5214477" y="4327645"/>
                  <a:pt x="5219829" y="4462452"/>
                </a:cubicBezTo>
                <a:cubicBezTo>
                  <a:pt x="5225181" y="4597259"/>
                  <a:pt x="5141262" y="4997868"/>
                  <a:pt x="5219829" y="5509200"/>
                </a:cubicBezTo>
                <a:cubicBezTo>
                  <a:pt x="5019665" y="5515257"/>
                  <a:pt x="4815352" y="5471236"/>
                  <a:pt x="4692046" y="5509200"/>
                </a:cubicBezTo>
                <a:cubicBezTo>
                  <a:pt x="4568740" y="5547164"/>
                  <a:pt x="4435992" y="5468825"/>
                  <a:pt x="4268660" y="5509200"/>
                </a:cubicBezTo>
                <a:cubicBezTo>
                  <a:pt x="4101328" y="5549575"/>
                  <a:pt x="3903885" y="5460854"/>
                  <a:pt x="3636481" y="5509200"/>
                </a:cubicBezTo>
                <a:cubicBezTo>
                  <a:pt x="3369077" y="5557546"/>
                  <a:pt x="3321536" y="5461278"/>
                  <a:pt x="3160896" y="5509200"/>
                </a:cubicBezTo>
                <a:cubicBezTo>
                  <a:pt x="3000257" y="5557122"/>
                  <a:pt x="2825105" y="5507974"/>
                  <a:pt x="2633114" y="5509200"/>
                </a:cubicBezTo>
                <a:cubicBezTo>
                  <a:pt x="2441123" y="5510426"/>
                  <a:pt x="2170681" y="5447714"/>
                  <a:pt x="1948736" y="5509200"/>
                </a:cubicBezTo>
                <a:cubicBezTo>
                  <a:pt x="1726791" y="5570686"/>
                  <a:pt x="1714901" y="5462722"/>
                  <a:pt x="1525350" y="5509200"/>
                </a:cubicBezTo>
                <a:cubicBezTo>
                  <a:pt x="1335799" y="5555678"/>
                  <a:pt x="1172674" y="5506593"/>
                  <a:pt x="840972" y="5509200"/>
                </a:cubicBezTo>
                <a:cubicBezTo>
                  <a:pt x="509270" y="5511807"/>
                  <a:pt x="285622" y="5416747"/>
                  <a:pt x="0" y="5509200"/>
                </a:cubicBezTo>
                <a:cubicBezTo>
                  <a:pt x="-28694" y="5384323"/>
                  <a:pt x="24045" y="5214760"/>
                  <a:pt x="0" y="5123556"/>
                </a:cubicBezTo>
                <a:cubicBezTo>
                  <a:pt x="-24045" y="5032352"/>
                  <a:pt x="63990" y="4811031"/>
                  <a:pt x="0" y="4572636"/>
                </a:cubicBezTo>
                <a:cubicBezTo>
                  <a:pt x="-63990" y="4334241"/>
                  <a:pt x="23395" y="4351255"/>
                  <a:pt x="0" y="4186992"/>
                </a:cubicBezTo>
                <a:cubicBezTo>
                  <a:pt x="-23395" y="4022729"/>
                  <a:pt x="25412" y="3956529"/>
                  <a:pt x="0" y="3801348"/>
                </a:cubicBezTo>
                <a:cubicBezTo>
                  <a:pt x="-25412" y="3646167"/>
                  <a:pt x="50468" y="3499841"/>
                  <a:pt x="0" y="3250428"/>
                </a:cubicBezTo>
                <a:cubicBezTo>
                  <a:pt x="-50468" y="3001015"/>
                  <a:pt x="40043" y="2897076"/>
                  <a:pt x="0" y="2754600"/>
                </a:cubicBezTo>
                <a:cubicBezTo>
                  <a:pt x="-40043" y="2612124"/>
                  <a:pt x="26252" y="2417549"/>
                  <a:pt x="0" y="2258772"/>
                </a:cubicBezTo>
                <a:cubicBezTo>
                  <a:pt x="-26252" y="2099995"/>
                  <a:pt x="44413" y="1931793"/>
                  <a:pt x="0" y="1818036"/>
                </a:cubicBezTo>
                <a:cubicBezTo>
                  <a:pt x="-44413" y="1704279"/>
                  <a:pt x="71250" y="1483773"/>
                  <a:pt x="0" y="1156932"/>
                </a:cubicBezTo>
                <a:cubicBezTo>
                  <a:pt x="-71250" y="830091"/>
                  <a:pt x="2976" y="709845"/>
                  <a:pt x="0" y="550920"/>
                </a:cubicBezTo>
                <a:cubicBezTo>
                  <a:pt x="-2976" y="391995"/>
                  <a:pt x="9000" y="193172"/>
                  <a:pt x="0" y="0"/>
                </a:cubicBezTo>
                <a:close/>
              </a:path>
            </a:pathLst>
          </a:custGeom>
          <a:noFill/>
          <a:ln w="2857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 panose="020B0604020202020204"/>
              <a:buNone/>
            </a:pPr>
            <a:r>
              <a:rPr lang="en-US" sz="45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rPr>
              <a:t>You are lost in the jungle. Name 3 problems you face.</a:t>
            </a:r>
            <a:endParaRPr sz="4500" b="1" i="0" u="none" strike="noStrike" cap="none">
              <a:solidFill>
                <a:schemeClr val="dk1"/>
              </a:solidFill>
              <a:latin typeface="Amatic SC" panose="00000500000000000000"/>
              <a:ea typeface="Amatic SC" panose="00000500000000000000"/>
              <a:cs typeface="Amatic SC" panose="00000500000000000000"/>
              <a:sym typeface="Amatic SC" panose="00000500000000000000"/>
            </a:endParaRPr>
          </a:p>
        </p:txBody>
      </p:sp>
      <p:pic>
        <p:nvPicPr>
          <p:cNvPr id="321" name="Google Shape;321;p4"/>
          <p:cNvPicPr preferRelativeResize="0"/>
          <p:nvPr/>
        </p:nvPicPr>
        <p:blipFill rotWithShape="1">
          <a:blip r:embed="rId4"/>
          <a:srcRect l="15614" t="5858" r="16079" b="8744"/>
          <a:stretch>
            <a:fillRect/>
          </a:stretch>
        </p:blipFill>
        <p:spPr>
          <a:xfrm>
            <a:off x="73200" y="463975"/>
            <a:ext cx="2449475" cy="30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432500" y="304800"/>
            <a:ext cx="6139575" cy="613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"/>
          <p:cNvSpPr txBox="1"/>
          <p:nvPr/>
        </p:nvSpPr>
        <p:spPr>
          <a:xfrm>
            <a:off x="148590" y="679450"/>
            <a:ext cx="6679565" cy="1782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>
                <a:solidFill>
                  <a:srgbClr val="548135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UNIT </a:t>
            </a:r>
            <a:r>
              <a:rPr lang="en-US" sz="4400" b="1">
                <a:solidFill>
                  <a:srgbClr val="548135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6</a:t>
            </a:r>
            <a:r>
              <a:rPr lang="en-US" sz="4400" b="1" i="0" u="none" strike="noStrike" cap="none">
                <a:solidFill>
                  <a:srgbClr val="548135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 </a:t>
            </a:r>
            <a:endParaRPr sz="40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 panose="020B0604020202020204"/>
              <a:buNone/>
            </a:pPr>
            <a:r>
              <a:rPr lang="en-US" sz="6600" b="1">
                <a:solidFill>
                  <a:srgbClr val="FF0000"/>
                </a:solidFill>
              </a:rPr>
              <a:t>SURVIVAL</a:t>
            </a:r>
            <a:endParaRPr sz="36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5"/>
          <p:cNvSpPr txBox="1"/>
          <p:nvPr/>
        </p:nvSpPr>
        <p:spPr>
          <a:xfrm>
            <a:off x="645475" y="2547250"/>
            <a:ext cx="5747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LESSON 1: VOCABULARY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5"/>
          <p:cNvSpPr txBox="1"/>
          <p:nvPr/>
        </p:nvSpPr>
        <p:spPr>
          <a:xfrm>
            <a:off x="592981" y="3214372"/>
            <a:ext cx="545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</a:pPr>
            <a:r>
              <a:rPr lang="en-US" sz="3200" b="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rPr>
              <a:t>Survival verbs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34350"/>
            <a:ext cx="12192000" cy="61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"/>
          <p:cNvSpPr txBox="1"/>
          <p:nvPr/>
        </p:nvSpPr>
        <p:spPr>
          <a:xfrm>
            <a:off x="6076497" y="-11307"/>
            <a:ext cx="3565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sng" strike="noStrike" cap="none">
                <a:solidFill>
                  <a:srgbClr val="FF0000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I. NEW WORDS: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7"/>
          <p:cNvSpPr txBox="1"/>
          <p:nvPr/>
        </p:nvSpPr>
        <p:spPr>
          <a:xfrm>
            <a:off x="260120" y="629617"/>
            <a:ext cx="34419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2800" b="1">
                <a:solidFill>
                  <a:schemeClr val="dk1"/>
                </a:solidFill>
              </a:rPr>
              <a:t>survive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v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7"/>
          <p:cNvSpPr txBox="1"/>
          <p:nvPr/>
        </p:nvSpPr>
        <p:spPr>
          <a:xfrm>
            <a:off x="2733946" y="629617"/>
            <a:ext cx="454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>
                <a:solidFill>
                  <a:srgbClr val="002060"/>
                </a:solidFill>
              </a:rPr>
              <a:t>/səˈvaɪv/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7"/>
          <p:cNvSpPr txBox="1"/>
          <p:nvPr/>
        </p:nvSpPr>
        <p:spPr>
          <a:xfrm>
            <a:off x="4792324" y="691175"/>
            <a:ext cx="454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1">
                <a:solidFill>
                  <a:srgbClr val="7030A0"/>
                </a:solidFill>
              </a:rPr>
              <a:t>sống sót, sinh tồn</a:t>
            </a:r>
            <a:endParaRPr sz="2400" b="1" i="1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7"/>
          <p:cNvSpPr txBox="1"/>
          <p:nvPr/>
        </p:nvSpPr>
        <p:spPr>
          <a:xfrm>
            <a:off x="260120" y="1383164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2800" b="1">
                <a:solidFill>
                  <a:schemeClr val="dk1"/>
                </a:solidFill>
              </a:rPr>
              <a:t>survival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(n)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7"/>
          <p:cNvSpPr txBox="1"/>
          <p:nvPr/>
        </p:nvSpPr>
        <p:spPr>
          <a:xfrm>
            <a:off x="2810146" y="1383164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</a:t>
            </a:r>
            <a:r>
              <a:rPr lang="en-US" sz="2800" b="1">
                <a:solidFill>
                  <a:srgbClr val="002060"/>
                </a:solidFill>
              </a:rPr>
              <a:t>səˈvaɪ.vəl</a:t>
            </a:r>
            <a:r>
              <a:rPr lang="en-US" sz="2800" b="1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7"/>
          <p:cNvSpPr txBox="1"/>
          <p:nvPr/>
        </p:nvSpPr>
        <p:spPr>
          <a:xfrm>
            <a:off x="4760975" y="1397250"/>
            <a:ext cx="398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1">
                <a:solidFill>
                  <a:srgbClr val="7030A0"/>
                </a:solidFill>
              </a:rPr>
              <a:t>sự sống sót</a:t>
            </a:r>
            <a:endParaRPr sz="2400" b="1" i="1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7"/>
          <p:cNvSpPr txBox="1"/>
          <p:nvPr/>
        </p:nvSpPr>
        <p:spPr>
          <a:xfrm>
            <a:off x="260120" y="2103375"/>
            <a:ext cx="3600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</a:t>
            </a:r>
            <a:r>
              <a:rPr lang="en-US" sz="2800" b="1">
                <a:solidFill>
                  <a:schemeClr val="dk1"/>
                </a:solidFill>
              </a:rPr>
              <a:t>shelter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(n)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7"/>
          <p:cNvSpPr txBox="1"/>
          <p:nvPr/>
        </p:nvSpPr>
        <p:spPr>
          <a:xfrm>
            <a:off x="2810146" y="2103375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>
                <a:solidFill>
                  <a:srgbClr val="002060"/>
                </a:solidFill>
              </a:rPr>
              <a:t>/ˈʃel.tər/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4792325" y="2157450"/>
            <a:ext cx="360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1">
                <a:solidFill>
                  <a:srgbClr val="7030A0"/>
                </a:solidFill>
              </a:rPr>
              <a:t>nơi trú ẩn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7"/>
          <p:cNvSpPr txBox="1"/>
          <p:nvPr/>
        </p:nvSpPr>
        <p:spPr>
          <a:xfrm>
            <a:off x="260126" y="2870225"/>
            <a:ext cx="268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2800" b="1">
                <a:solidFill>
                  <a:schemeClr val="dk1"/>
                </a:solidFill>
              </a:rPr>
              <a:t>charge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v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7"/>
          <p:cNvSpPr txBox="1"/>
          <p:nvPr/>
        </p:nvSpPr>
        <p:spPr>
          <a:xfrm>
            <a:off x="2810146" y="2870220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>
                <a:solidFill>
                  <a:srgbClr val="002060"/>
                </a:solidFill>
              </a:rPr>
              <a:t>/tʃɑːdʒ/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7"/>
          <p:cNvSpPr txBox="1"/>
          <p:nvPr/>
        </p:nvSpPr>
        <p:spPr>
          <a:xfrm>
            <a:off x="4792327" y="2916425"/>
            <a:ext cx="392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1">
                <a:solidFill>
                  <a:srgbClr val="7030A0"/>
                </a:solidFill>
              </a:rPr>
              <a:t>nạp điện, sạc</a:t>
            </a:r>
            <a:endParaRPr sz="2400" b="1" i="1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7"/>
          <p:cNvSpPr txBox="1"/>
          <p:nvPr/>
        </p:nvSpPr>
        <p:spPr>
          <a:xfrm>
            <a:off x="260125" y="3632225"/>
            <a:ext cx="320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</a:t>
            </a:r>
            <a:r>
              <a:rPr lang="en-US" sz="2800" b="1">
                <a:solidFill>
                  <a:schemeClr val="dk1"/>
                </a:solidFill>
              </a:rPr>
              <a:t>avoid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v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7"/>
          <p:cNvSpPr txBox="1"/>
          <p:nvPr/>
        </p:nvSpPr>
        <p:spPr>
          <a:xfrm>
            <a:off x="2733946" y="3632220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>
                <a:solidFill>
                  <a:srgbClr val="002060"/>
                </a:solidFill>
              </a:rPr>
              <a:t>/əˈvɔɪd/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7"/>
          <p:cNvSpPr txBox="1"/>
          <p:nvPr/>
        </p:nvSpPr>
        <p:spPr>
          <a:xfrm>
            <a:off x="4792327" y="3653275"/>
            <a:ext cx="392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1">
                <a:solidFill>
                  <a:srgbClr val="7030A0"/>
                </a:solidFill>
              </a:rPr>
              <a:t>tránh xa</a:t>
            </a:r>
            <a:endParaRPr sz="2400" b="1" i="1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5" name="Google Shape;355;p7"/>
          <p:cNvPicPr preferRelativeResize="0"/>
          <p:nvPr/>
        </p:nvPicPr>
        <p:blipFill rotWithShape="1">
          <a:blip r:embed="rId2"/>
          <a:srcRect b="7045"/>
          <a:stretch>
            <a:fillRect/>
          </a:stretch>
        </p:blipFill>
        <p:spPr>
          <a:xfrm>
            <a:off x="7744625" y="573475"/>
            <a:ext cx="4257250" cy="31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283450" y="1641000"/>
            <a:ext cx="4795551" cy="23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84375" y="2362063"/>
            <a:ext cx="3063525" cy="30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"/>
          <p:cNvPicPr preferRelativeResize="0"/>
          <p:nvPr/>
        </p:nvPicPr>
        <p:blipFill rotWithShape="1">
          <a:blip r:embed="rId5"/>
          <a:srcRect b="12922"/>
          <a:stretch>
            <a:fillRect/>
          </a:stretch>
        </p:blipFill>
        <p:spPr>
          <a:xfrm>
            <a:off x="7090400" y="2682725"/>
            <a:ext cx="3600600" cy="313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4b708b6b41_0_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</a:p>
        </p:txBody>
      </p:sp>
      <p:sp>
        <p:nvSpPr>
          <p:cNvPr id="364" name="Google Shape;364;g14b708b6b41_0_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</a:p>
        </p:txBody>
      </p:sp>
      <p:pic>
        <p:nvPicPr>
          <p:cNvPr id="365" name="Google Shape;365;g14b708b6b41_0_4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41325"/>
            <a:ext cx="12191999" cy="61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14b708b6b41_0_5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6200" y="1601700"/>
            <a:ext cx="12039602" cy="379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14b708b6b41_0_50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00"/>
              <a:buFont typeface="Arial" panose="020B0604020202020204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1:</a:t>
            </a:r>
            <a:r>
              <a:rPr lang="en-US" sz="3200" b="1"/>
              <a:t> </a:t>
            </a:r>
            <a:r>
              <a:rPr lang="en-US" sz="3100" b="1"/>
              <a:t>Read the Survival Game and complete phrases 1–14.Then listen and check.</a:t>
            </a:r>
            <a:endParaRPr lang="en-US" sz="3100" b="1"/>
          </a:p>
        </p:txBody>
      </p:sp>
      <p:sp>
        <p:nvSpPr>
          <p:cNvPr id="372" name="Google Shape;372;g14b708b6b41_0_50"/>
          <p:cNvSpPr txBox="1"/>
          <p:nvPr/>
        </p:nvSpPr>
        <p:spPr>
          <a:xfrm>
            <a:off x="868025" y="16428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avoid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g14b708b6b41_0_50"/>
          <p:cNvSpPr txBox="1"/>
          <p:nvPr/>
        </p:nvSpPr>
        <p:spPr>
          <a:xfrm>
            <a:off x="868025" y="21762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stand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g14b708b6b41_0_50"/>
          <p:cNvSpPr txBox="1"/>
          <p:nvPr/>
        </p:nvSpPr>
        <p:spPr>
          <a:xfrm>
            <a:off x="944225" y="27096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build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g14b708b6b41_0_50"/>
          <p:cNvSpPr txBox="1"/>
          <p:nvPr/>
        </p:nvSpPr>
        <p:spPr>
          <a:xfrm>
            <a:off x="944225" y="31668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climb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g14b708b6b41_0_50"/>
          <p:cNvSpPr txBox="1"/>
          <p:nvPr/>
        </p:nvSpPr>
        <p:spPr>
          <a:xfrm>
            <a:off x="1020425" y="36240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use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g14b708b6b41_0_50"/>
          <p:cNvSpPr txBox="1"/>
          <p:nvPr/>
        </p:nvSpPr>
        <p:spPr>
          <a:xfrm>
            <a:off x="868025" y="4157450"/>
            <a:ext cx="125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follow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g14b708b6b41_0_50"/>
          <p:cNvSpPr txBox="1"/>
          <p:nvPr/>
        </p:nvSpPr>
        <p:spPr>
          <a:xfrm>
            <a:off x="944225" y="46146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keep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g14b708b6b41_0_50"/>
          <p:cNvSpPr txBox="1"/>
          <p:nvPr/>
        </p:nvSpPr>
        <p:spPr>
          <a:xfrm>
            <a:off x="8428275" y="16428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light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g14b708b6b41_0_50"/>
          <p:cNvSpPr txBox="1"/>
          <p:nvPr/>
        </p:nvSpPr>
        <p:spPr>
          <a:xfrm>
            <a:off x="8428275" y="21354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make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g14b708b6b41_0_50"/>
          <p:cNvSpPr txBox="1"/>
          <p:nvPr/>
        </p:nvSpPr>
        <p:spPr>
          <a:xfrm>
            <a:off x="8428275" y="27096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 dirty="0">
                <a:solidFill>
                  <a:srgbClr val="7030A0"/>
                </a:solidFill>
              </a:rPr>
              <a:t>move</a:t>
            </a:r>
            <a:endParaRPr sz="2600" b="1" i="0" u="none" strike="noStrike" cap="none" dirty="0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" name="Google Shape;382;g14b708b6b41_0_50"/>
          <p:cNvSpPr txBox="1"/>
          <p:nvPr/>
        </p:nvSpPr>
        <p:spPr>
          <a:xfrm>
            <a:off x="8504475" y="36240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run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" name="Google Shape;383;g14b708b6b41_0_50"/>
          <p:cNvSpPr txBox="1"/>
          <p:nvPr/>
        </p:nvSpPr>
        <p:spPr>
          <a:xfrm>
            <a:off x="8504475" y="31668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pick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4" name="Google Shape;384;g14b708b6b41_0_50"/>
          <p:cNvSpPr txBox="1"/>
          <p:nvPr/>
        </p:nvSpPr>
        <p:spPr>
          <a:xfrm>
            <a:off x="8504475" y="40812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 dirty="0">
                <a:solidFill>
                  <a:srgbClr val="7030A0"/>
                </a:solidFill>
              </a:rPr>
              <a:t>stay</a:t>
            </a:r>
            <a:endParaRPr sz="2600" b="1" i="0" u="none" strike="noStrike" cap="none" dirty="0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" name="Google Shape;385;g14b708b6b41_0_50"/>
          <p:cNvSpPr txBox="1"/>
          <p:nvPr/>
        </p:nvSpPr>
        <p:spPr>
          <a:xfrm>
            <a:off x="8580675" y="4614650"/>
            <a:ext cx="110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find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2-02 Friends Plu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743" y="116264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7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b708b6b41_0_135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8000"/>
              <a:buFont typeface="Arial" panose="020B0604020202020204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2:</a:t>
            </a:r>
            <a:r>
              <a:rPr lang="en-US" sz="3200" b="1"/>
              <a:t> </a:t>
            </a:r>
            <a:r>
              <a:rPr lang="en-US" sz="3100" b="1"/>
              <a:t>Read the rules. Then play the Survival Game in teams. Listen and check after each question.</a:t>
            </a:r>
            <a:endParaRPr lang="en-US" sz="3100" b="1"/>
          </a:p>
        </p:txBody>
      </p:sp>
      <p:grpSp>
        <p:nvGrpSpPr>
          <p:cNvPr id="392" name="Google Shape;392;g14b708b6b41_0_135"/>
          <p:cNvGrpSpPr/>
          <p:nvPr/>
        </p:nvGrpSpPr>
        <p:grpSpPr>
          <a:xfrm>
            <a:off x="381188" y="1373100"/>
            <a:ext cx="11798839" cy="5332500"/>
            <a:chOff x="381188" y="1373100"/>
            <a:chExt cx="11798839" cy="5332500"/>
          </a:xfrm>
        </p:grpSpPr>
        <p:pic>
          <p:nvPicPr>
            <p:cNvPr id="393" name="Google Shape;393;g14b708b6b41_0_135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381188" y="1373100"/>
              <a:ext cx="10210425" cy="533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g14b708b6b41_0_13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9397550" y="3810000"/>
              <a:ext cx="2782477" cy="2895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5" name="Google Shape;395;g14b708b6b41_0_1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1375" y="1344713"/>
            <a:ext cx="10210427" cy="54043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g14b708b6b41_0_135"/>
          <p:cNvGrpSpPr/>
          <p:nvPr/>
        </p:nvGrpSpPr>
        <p:grpSpPr>
          <a:xfrm>
            <a:off x="600571" y="1220300"/>
            <a:ext cx="11134229" cy="5404325"/>
            <a:chOff x="600571" y="1220300"/>
            <a:chExt cx="11134229" cy="5404325"/>
          </a:xfrm>
        </p:grpSpPr>
        <p:pic>
          <p:nvPicPr>
            <p:cNvPr id="397" name="Google Shape;397;g14b708b6b41_0_135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00571" y="1220300"/>
              <a:ext cx="5142829" cy="5404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g14b708b6b41_0_135"/>
            <p:cNvPicPr preferRelativeResize="0"/>
            <p:nvPr/>
          </p:nvPicPr>
          <p:blipFill rotWithShape="1">
            <a:blip r:embed="rId5"/>
            <a:srcRect b="9543"/>
            <a:stretch>
              <a:fillRect/>
            </a:stretch>
          </p:blipFill>
          <p:spPr>
            <a:xfrm>
              <a:off x="6048200" y="1905000"/>
              <a:ext cx="5686600" cy="3937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9" name="Google Shape;399;g14b708b6b41_0_13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97875" y="1391325"/>
            <a:ext cx="9441325" cy="521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-03 Friends Plus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5000" y="8537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5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4b708b6b41_0_120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00"/>
              <a:buFont typeface="Arial" panose="020B0604020202020204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3:</a:t>
            </a:r>
            <a:r>
              <a:rPr lang="en-US" sz="3200" b="1"/>
              <a:t> </a:t>
            </a:r>
            <a:r>
              <a:rPr lang="en-US" sz="3100" b="1"/>
              <a:t>Watch or listen. Which survival skills in the game are the people discussing?</a:t>
            </a:r>
            <a:endParaRPr sz="3100" b="1"/>
          </a:p>
        </p:txBody>
      </p:sp>
      <p:pic>
        <p:nvPicPr>
          <p:cNvPr id="406" name="Google Shape;406;g14b708b6b41_0_12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1373100"/>
            <a:ext cx="7714004" cy="53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14b708b6b41_0_120"/>
          <p:cNvSpPr txBox="1"/>
          <p:nvPr/>
        </p:nvSpPr>
        <p:spPr>
          <a:xfrm>
            <a:off x="2034925" y="2760450"/>
            <a:ext cx="407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3100" b="1">
                <a:solidFill>
                  <a:srgbClr val="7030A0"/>
                </a:solidFill>
              </a:rPr>
              <a:t>lighting fires</a:t>
            </a:r>
            <a:endParaRPr sz="31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g14b708b6b41_0_120"/>
          <p:cNvSpPr txBox="1"/>
          <p:nvPr/>
        </p:nvSpPr>
        <p:spPr>
          <a:xfrm>
            <a:off x="2034925" y="3370050"/>
            <a:ext cx="407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3100" b="1">
                <a:solidFill>
                  <a:srgbClr val="7030A0"/>
                </a:solidFill>
              </a:rPr>
              <a:t>picking fruit</a:t>
            </a:r>
            <a:endParaRPr sz="31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9" name="Google Shape;409;g14b708b6b41_0_120"/>
          <p:cNvSpPr txBox="1"/>
          <p:nvPr/>
        </p:nvSpPr>
        <p:spPr>
          <a:xfrm>
            <a:off x="2415925" y="4055850"/>
            <a:ext cx="407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3100" b="1">
                <a:solidFill>
                  <a:srgbClr val="7030A0"/>
                </a:solidFill>
              </a:rPr>
              <a:t>picking fruit</a:t>
            </a:r>
            <a:endParaRPr sz="31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" name="Google Shape;410;g14b708b6b41_0_120"/>
          <p:cNvSpPr txBox="1"/>
          <p:nvPr/>
        </p:nvSpPr>
        <p:spPr>
          <a:xfrm>
            <a:off x="2949325" y="4741650"/>
            <a:ext cx="407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3100" b="1">
                <a:solidFill>
                  <a:srgbClr val="7030A0"/>
                </a:solidFill>
              </a:rPr>
              <a:t>finding your way</a:t>
            </a:r>
            <a:endParaRPr sz="31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1" name="Google Shape;411;g14b708b6b41_0_120"/>
          <p:cNvSpPr txBox="1"/>
          <p:nvPr/>
        </p:nvSpPr>
        <p:spPr>
          <a:xfrm>
            <a:off x="2187325" y="5351250"/>
            <a:ext cx="407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3100" b="1">
                <a:solidFill>
                  <a:srgbClr val="7030A0"/>
                </a:solidFill>
              </a:rPr>
              <a:t>finding your way</a:t>
            </a:r>
            <a:endParaRPr sz="31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3" name="Google Shape;413;g14b708b6b41_0_1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670104" y="2985350"/>
            <a:ext cx="4020796" cy="293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-04 Friends Plus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1761" y="8905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g1565e543f02_0_86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19700" y="1165200"/>
            <a:ext cx="9091724" cy="48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1565e543f02_0_860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Arial" panose="020B0604020202020204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4:</a:t>
            </a:r>
            <a:r>
              <a:rPr lang="en-US" sz="3200" b="1"/>
              <a:t> </a:t>
            </a:r>
            <a:r>
              <a:rPr lang="en-US" sz="3100" b="1"/>
              <a:t>Watch or listen again and complete the Key Phrases.</a:t>
            </a:r>
            <a:endParaRPr sz="3100" b="1"/>
          </a:p>
        </p:txBody>
      </p:sp>
      <p:sp>
        <p:nvSpPr>
          <p:cNvPr id="420" name="Google Shape;420;g1565e543f02_0_860"/>
          <p:cNvSpPr txBox="1"/>
          <p:nvPr/>
        </p:nvSpPr>
        <p:spPr>
          <a:xfrm>
            <a:off x="4473325" y="2379450"/>
            <a:ext cx="407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lighting fires outdoor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1" name="Google Shape;421;g1565e543f02_0_860"/>
          <p:cNvSpPr txBox="1"/>
          <p:nvPr/>
        </p:nvSpPr>
        <p:spPr>
          <a:xfrm>
            <a:off x="4473325" y="2872050"/>
            <a:ext cx="407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survival skills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2" name="Google Shape;422;g1565e543f02_0_860"/>
          <p:cNvSpPr txBox="1"/>
          <p:nvPr/>
        </p:nvSpPr>
        <p:spPr>
          <a:xfrm>
            <a:off x="3558925" y="3293850"/>
            <a:ext cx="407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light a fire outdoor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3" name="Google Shape;423;g1565e543f02_0_860"/>
          <p:cNvSpPr txBox="1"/>
          <p:nvPr/>
        </p:nvSpPr>
        <p:spPr>
          <a:xfrm>
            <a:off x="3787525" y="3751050"/>
            <a:ext cx="462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find your way if you're lost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4" name="Google Shape;424;g1565e543f02_0_860"/>
          <p:cNvSpPr txBox="1"/>
          <p:nvPr/>
        </p:nvSpPr>
        <p:spPr>
          <a:xfrm>
            <a:off x="5463925" y="4589250"/>
            <a:ext cx="407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600" b="1">
                <a:solidFill>
                  <a:srgbClr val="7030A0"/>
                </a:solidFill>
              </a:rPr>
              <a:t>light a fire outdoor</a:t>
            </a:r>
            <a:endParaRPr sz="26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2-04 Friends Plu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150" y="13936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65e543f02_0_404"/>
          <p:cNvSpPr/>
          <p:nvPr/>
        </p:nvSpPr>
        <p:spPr>
          <a:xfrm>
            <a:off x="623392" y="436806"/>
            <a:ext cx="9121200" cy="1239600"/>
          </a:xfrm>
          <a:prstGeom prst="horizontalScroll">
            <a:avLst>
              <a:gd name="adj" fmla="val 1250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44" name="Google Shape;244;g1565e543f02_0_404" descr="http://us.123rf.com/400wm/400/400/annetka/annetka1003/annetka100300014/6708677-pirate-schiff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44405" y="1196752"/>
            <a:ext cx="1440160" cy="211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565e543f02_0_404" descr="http://3.bp.blogspot.com/_ZV5fZRGTVSU/S9H2CeBqqdI/AAAAAAAAAXI/ZO62vwLbyxQ/s1600/pirata2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95733" y="2492896"/>
            <a:ext cx="5856650" cy="4066805"/>
          </a:xfrm>
          <a:prstGeom prst="rect">
            <a:avLst/>
          </a:prstGeom>
          <a:noFill/>
          <a:ln>
            <a:noFill/>
          </a:ln>
          <a:effectLst>
            <a:outerShdw blurRad="76200" dist="127000" dir="18900000" sy="23000" kx="-1200090" algn="bl" rotWithShape="0">
              <a:srgbClr val="000000">
                <a:alpha val="20000"/>
              </a:srgbClr>
            </a:outerShdw>
          </a:effectLst>
        </p:spPr>
      </p:pic>
      <p:pic>
        <p:nvPicPr>
          <p:cNvPr id="246" name="Google Shape;246;g1565e543f02_0_404" descr="http://3.bp.blogspot.com/-6fVZ60J_oh8/UJhryYZmfkI/AAAAAAAABPo/Ifi_EKH_Uwg/s1600/EL+LORO+SABIO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864085" y="2996952"/>
            <a:ext cx="1304925" cy="129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565e543f02_0_40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61009" y="698465"/>
            <a:ext cx="6546564" cy="78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1565e543f02_0_404"/>
          <p:cNvPicPr preferRelativeResize="0"/>
          <p:nvPr/>
        </p:nvPicPr>
        <p:blipFill rotWithShape="1">
          <a:blip r:embed="rId7"/>
          <a:srcRect l="7624" r="10307" b="17864"/>
          <a:stretch>
            <a:fillRect/>
          </a:stretch>
        </p:blipFill>
        <p:spPr>
          <a:xfrm>
            <a:off x="9810392" y="5324904"/>
            <a:ext cx="1462678" cy="672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g14b708b6b41_0_14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195125" y="814050"/>
            <a:ext cx="8572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g14b708b6b41_0_19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795050" y="1204475"/>
            <a:ext cx="6984751" cy="23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14b708b6b41_0_19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>
                <a:solidFill>
                  <a:srgbClr val="302E2F"/>
                </a:solidFill>
                <a:highlight>
                  <a:srgbClr val="FFFFFF"/>
                </a:highlight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Study the Key Phrases. Then ask and answer the questions about your survivalskills with your partner. Use the phrases in exercise 1 and your own ideas.</a:t>
            </a:r>
            <a:endParaRPr sz="5000"/>
          </a:p>
        </p:txBody>
      </p:sp>
      <p:pic>
        <p:nvPicPr>
          <p:cNvPr id="437" name="Google Shape;437;g14b708b6b41_0_190"/>
          <p:cNvPicPr preferRelativeResize="0"/>
          <p:nvPr/>
        </p:nvPicPr>
        <p:blipFill rotWithShape="1">
          <a:blip r:embed="rId2"/>
          <a:srcRect l="4430" r="54159" b="5455"/>
          <a:stretch>
            <a:fillRect/>
          </a:stretch>
        </p:blipFill>
        <p:spPr>
          <a:xfrm>
            <a:off x="508000" y="1546200"/>
            <a:ext cx="3437273" cy="414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14b708b6b41_0_190"/>
          <p:cNvPicPr preferRelativeResize="0"/>
          <p:nvPr/>
        </p:nvPicPr>
        <p:blipFill rotWithShape="1">
          <a:blip r:embed="rId3"/>
          <a:srcRect b="6881"/>
          <a:stretch>
            <a:fillRect/>
          </a:stretch>
        </p:blipFill>
        <p:spPr>
          <a:xfrm>
            <a:off x="4514050" y="3414275"/>
            <a:ext cx="3099075" cy="29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14b708b6b41_0_190"/>
          <p:cNvPicPr preferRelativeResize="0"/>
          <p:nvPr/>
        </p:nvPicPr>
        <p:blipFill rotWithShape="1">
          <a:blip r:embed="rId4"/>
          <a:srcRect b="5713"/>
          <a:stretch>
            <a:fillRect/>
          </a:stretch>
        </p:blipFill>
        <p:spPr>
          <a:xfrm>
            <a:off x="7613125" y="3417050"/>
            <a:ext cx="3676775" cy="28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5" descr="Table&#10;&#10;Description automatically generated with low confidenc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65451" y="656824"/>
            <a:ext cx="8564675" cy="22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5"/>
          <p:cNvSpPr txBox="1"/>
          <p:nvPr/>
        </p:nvSpPr>
        <p:spPr>
          <a:xfrm>
            <a:off x="1683025" y="3124875"/>
            <a:ext cx="8564700" cy="2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 panose="020B0604020202020204"/>
              <a:buNone/>
            </a:pPr>
            <a:r>
              <a:rPr lang="en-US" sz="2930" b="1" i="0" u="none" strike="noStrike" cap="none">
                <a:solidFill>
                  <a:srgbClr val="385623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- Learn by heart all the new words.</a:t>
            </a:r>
            <a:br>
              <a:rPr lang="en-US" sz="2930" b="1" i="0" u="none" strike="noStrike" cap="none">
                <a:solidFill>
                  <a:srgbClr val="385623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</a:br>
            <a:r>
              <a:rPr lang="en-US" sz="2930" b="1" i="0" u="none" strike="noStrike" cap="none">
                <a:solidFill>
                  <a:srgbClr val="385623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- Workbook: Exercises p.</a:t>
            </a:r>
            <a:br>
              <a:rPr lang="en-US" sz="2930" b="1" i="0" u="none" strike="noStrike" cap="none">
                <a:solidFill>
                  <a:srgbClr val="385623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</a:br>
            <a:r>
              <a:rPr lang="en-US" sz="2930" b="1" i="0" u="none" strike="noStrike" cap="none">
                <a:solidFill>
                  <a:srgbClr val="385623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- Prepare Lesson 2 – Reading.</a:t>
            </a:r>
            <a:endParaRPr sz="3700" b="0" i="0" u="none" strike="noStrike" cap="none">
              <a:solidFill>
                <a:srgbClr val="385623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3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1565e543f02_0_414" descr="http://www.kamloopswaterfrontforsale.com/Pictures/SouthThompsonfallSm.jp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42521" y="836700"/>
            <a:ext cx="11349475" cy="52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1565e543f02_0_41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48673" y="-27375"/>
            <a:ext cx="12192002" cy="69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1565e543f02_0_414" descr="http://3.bp.blogspot.com/-6fVZ60J_oh8/UJhryYZmfkI/AAAAAAAABPo/Ifi_EKH_Uwg/s1600/EL+LORO+SABIO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565e543f02_0_421" descr="http://www.kamloopswaterfrontforsale.com/Pictures/SouthThompsonfallSm.jp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42525" y="836700"/>
            <a:ext cx="11349475" cy="52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565e543f02_0_42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48669" y="-27375"/>
            <a:ext cx="12192002" cy="69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1565e543f02_0_421"/>
          <p:cNvSpPr txBox="1"/>
          <p:nvPr/>
        </p:nvSpPr>
        <p:spPr>
          <a:xfrm>
            <a:off x="2447595" y="5777388"/>
            <a:ext cx="7584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It’s a </a:t>
            </a:r>
            <a:r>
              <a:rPr lang="en-US" sz="6600" b="0" i="0" u="none" strike="noStrike" cap="none">
                <a:solidFill>
                  <a:srgbClr val="00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river</a:t>
            </a:r>
            <a:endParaRPr sz="6600" b="0" i="0" u="none" strike="noStrike" cap="none">
              <a:solidFill>
                <a:srgbClr val="00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3" name="Google Shape;263;g1565e543f02_0_421" descr="http://3.bp.blogspot.com/-6fVZ60J_oh8/UJhryYZmfkI/AAAAAAAABPo/Ifi_EKH_Uwg/s1600/EL+LORO+SABIO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1565e543f02_0_444" descr="http://www.cruzine.com/wp-content/uploads/2010/12/001-rivers-waterfalls.jpg"/>
          <p:cNvPicPr preferRelativeResize="0"/>
          <p:nvPr/>
        </p:nvPicPr>
        <p:blipFill rotWithShape="1">
          <a:blip r:embed="rId1"/>
          <a:srcRect b="4443"/>
          <a:stretch>
            <a:fillRect/>
          </a:stretch>
        </p:blipFill>
        <p:spPr>
          <a:xfrm>
            <a:off x="917132" y="908720"/>
            <a:ext cx="10399401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565e543f02_0_44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48672" y="-27375"/>
            <a:ext cx="12192002" cy="69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1565e543f02_0_444" descr="http://3.bp.blogspot.com/-6fVZ60J_oh8/UJhryYZmfkI/AAAAAAAABPo/Ifi_EKH_Uwg/s1600/EL+LORO+SABIO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1565e543f02_0_451" descr="http://www.cruzine.com/wp-content/uploads/2010/12/001-rivers-waterfalls.jpg"/>
          <p:cNvPicPr preferRelativeResize="0"/>
          <p:nvPr/>
        </p:nvPicPr>
        <p:blipFill rotWithShape="1">
          <a:blip r:embed="rId1"/>
          <a:srcRect b="4443"/>
          <a:stretch>
            <a:fillRect/>
          </a:stretch>
        </p:blipFill>
        <p:spPr>
          <a:xfrm>
            <a:off x="917132" y="908720"/>
            <a:ext cx="10399401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565e543f02_0_45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48672" y="-27375"/>
            <a:ext cx="12240676" cy="69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1565e543f02_0_451"/>
          <p:cNvSpPr txBox="1"/>
          <p:nvPr/>
        </p:nvSpPr>
        <p:spPr>
          <a:xfrm>
            <a:off x="2159563" y="5869721"/>
            <a:ext cx="9595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It’s a </a:t>
            </a:r>
            <a:r>
              <a:rPr lang="en-US" sz="6000" b="0" i="0" u="none" strike="noStrike" cap="none">
                <a:solidFill>
                  <a:srgbClr val="00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waterfall</a:t>
            </a:r>
            <a:endParaRPr sz="6000" b="0" i="0" u="none" strike="noStrike" cap="none">
              <a:solidFill>
                <a:srgbClr val="00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8" name="Google Shape;278;g1565e543f02_0_451" descr="http://3.bp.blogspot.com/-6fVZ60J_oh8/UJhryYZmfkI/AAAAAAAABPo/Ifi_EKH_Uwg/s1600/EL+LORO+SABIO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1565e543f02_0_613" descr="http://1.bp.blogspot.com/_2vIcNrmaTaY/TEfAKqSdJQI/AAAAAAAAAFg/kv4-ZBLx7dQ/s1600/Desert+Caravan+%2828%29.jp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83501" y="900275"/>
            <a:ext cx="10608500" cy="50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565e543f02_0_6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48674" y="-27375"/>
            <a:ext cx="12192002" cy="69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565e543f02_0_613" descr="http://3.bp.blogspot.com/-6fVZ60J_oh8/UJhryYZmfkI/AAAAAAAABPo/Ifi_EKH_Uwg/s1600/EL+LORO+SABIO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1565e543f02_0_620" descr="http://1.bp.blogspot.com/_2vIcNrmaTaY/TEfAKqSdJQI/AAAAAAAAAFg/kv4-ZBLx7dQ/s1600/Desert+Caravan+%2828%29.jp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83500" y="900275"/>
            <a:ext cx="9120975" cy="50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565e543f02_0_6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48673" y="-27375"/>
            <a:ext cx="12240676" cy="69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565e543f02_0_620"/>
          <p:cNvSpPr txBox="1"/>
          <p:nvPr/>
        </p:nvSpPr>
        <p:spPr>
          <a:xfrm>
            <a:off x="2255573" y="5777388"/>
            <a:ext cx="8448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It’s a </a:t>
            </a:r>
            <a:r>
              <a:rPr lang="en-US" sz="6600" b="0" i="0" u="none" strike="noStrike" cap="none">
                <a:solidFill>
                  <a:srgbClr val="FFC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desert</a:t>
            </a:r>
            <a:endParaRPr sz="6600" b="0" i="0" u="none" strike="noStrike" cap="none">
              <a:solidFill>
                <a:srgbClr val="FFC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3" name="Google Shape;293;g1565e543f02_0_620" descr="http://3.bp.blogspot.com/-6fVZ60J_oh8/UJhryYZmfkI/AAAAAAAABPo/Ifi_EKH_Uwg/s1600/EL+LORO+SABIO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g1565e543f02_0_594"/>
          <p:cNvGrpSpPr/>
          <p:nvPr/>
        </p:nvGrpSpPr>
        <p:grpSpPr>
          <a:xfrm>
            <a:off x="1391533" y="836728"/>
            <a:ext cx="9409668" cy="5184705"/>
            <a:chOff x="611560" y="572587"/>
            <a:chExt cx="6827010" cy="4546790"/>
          </a:xfrm>
        </p:grpSpPr>
        <p:pic>
          <p:nvPicPr>
            <p:cNvPr id="299" name="Google Shape;299;g1565e543f02_0_594" descr="http://interactivejungle.com/wp-content/uploads/2012/03/newzealand_jungle.jpg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11560" y="572587"/>
              <a:ext cx="6827010" cy="4546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g1565e543f02_0_594" descr="http://warriorsoflife.altervista.org/img_blog/tigri/tigr.gif"/>
            <p:cNvPicPr preferRelativeResize="0"/>
            <p:nvPr/>
          </p:nvPicPr>
          <p:blipFill rotWithShape="1">
            <a:blip r:embed="rId2"/>
            <a:srcRect b="10418"/>
            <a:stretch>
              <a:fillRect/>
            </a:stretch>
          </p:blipFill>
          <p:spPr>
            <a:xfrm>
              <a:off x="1835696" y="3347622"/>
              <a:ext cx="1368152" cy="15871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1" name="Google Shape;301;g1565e543f02_0_59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48673" y="-27375"/>
            <a:ext cx="12192002" cy="69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565e543f02_0_594" descr="http://3.bp.blogspot.com/-6fVZ60J_oh8/UJhryYZmfkI/AAAAAAAABPo/Ifi_EKH_Uwg/s1600/EL+LORO+SABIO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032437" y="4442618"/>
            <a:ext cx="1304925" cy="129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1174</Words>
  <Application>WPS Presentation</Application>
  <PresentationFormat>Widescreen</PresentationFormat>
  <Paragraphs>109</Paragraphs>
  <Slides>23</Slides>
  <Notes>23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SimSun</vt:lpstr>
      <vt:lpstr>Wingdings</vt:lpstr>
      <vt:lpstr>Arial</vt:lpstr>
      <vt:lpstr>Calibri</vt:lpstr>
      <vt:lpstr>Microsoft YaHei</vt:lpstr>
      <vt:lpstr>Arial Unicode MS</vt:lpstr>
      <vt:lpstr>Amatic SC</vt:lpstr>
      <vt:lpstr>Open Sans</vt:lpstr>
      <vt:lpstr>Comic Sans MS</vt:lpstr>
      <vt:lpstr>Gill Sans</vt:lpstr>
      <vt:lpstr>1_Tema de Office</vt:lpstr>
      <vt:lpstr>Tema de Office</vt:lpstr>
      <vt:lpstr>Gear Drives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✔ Activity 1: Read the Survival Game and complete phrases 1–14.Then listen and check.</vt:lpstr>
      <vt:lpstr>✔ Activity 2: Read the rules. Then play the Survival Game in teams. Listen and check after each question.</vt:lpstr>
      <vt:lpstr>✔ Activity 3: Watch or listen. Which survival skills in the game are the people discussing?</vt:lpstr>
      <vt:lpstr>✔ Activity 4: Watch or listen again and complete the Key Phrases.</vt:lpstr>
      <vt:lpstr>PowerPoint 演示文稿</vt:lpstr>
      <vt:lpstr>Study the Key Phrases. Then ask and answer the questions about your survivalskills with your partner. Use the phrases in exercise 1 and your own ideas.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 Thi Tuong Vi</dc:creator>
  <cp:lastModifiedBy>Lien</cp:lastModifiedBy>
  <cp:revision>4</cp:revision>
  <dcterms:created xsi:type="dcterms:W3CDTF">2022-07-02T13:42:00Z</dcterms:created>
  <dcterms:modified xsi:type="dcterms:W3CDTF">2023-02-16T02:06:38Z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6F52F8991FB84A41BB8D330738D8D881</vt:lpwstr>
  </property>
  <property fmtid="{D5CDD505-2E9C-101B-9397-08002B2CF9AE}" pid="3" name="KSOProductBuildVer">
    <vt:lpwstr>1033-11.2.0.11440</vt:lpwstr>
  </property>
</Properties>
</file>